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57" r:id="rId3"/>
    <p:sldId id="258" r:id="rId4"/>
    <p:sldId id="269" r:id="rId5"/>
    <p:sldId id="259" r:id="rId6"/>
    <p:sldId id="279" r:id="rId7"/>
    <p:sldId id="280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71" r:id="rId19"/>
    <p:sldId id="273" r:id="rId20"/>
    <p:sldId id="274" r:id="rId21"/>
    <p:sldId id="275" r:id="rId22"/>
    <p:sldId id="276" r:id="rId23"/>
    <p:sldId id="277" r:id="rId24"/>
    <p:sldId id="281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ota Sikora" userId="ed9e07b67b47f323" providerId="LiveId" clId="{0B81A0BD-C40F-4CD6-B83C-18104011852C}"/>
    <pc:docChg chg="modSld sldOrd">
      <pc:chgData name="Dorota Sikora" userId="ed9e07b67b47f323" providerId="LiveId" clId="{0B81A0BD-C40F-4CD6-B83C-18104011852C}" dt="2024-04-11T12:48:35.879" v="2" actId="6549"/>
      <pc:docMkLst>
        <pc:docMk/>
      </pc:docMkLst>
      <pc:sldChg chg="modSp mod ord">
        <pc:chgData name="Dorota Sikora" userId="ed9e07b67b47f323" providerId="LiveId" clId="{0B81A0BD-C40F-4CD6-B83C-18104011852C}" dt="2024-04-11T12:48:35.879" v="2" actId="6549"/>
        <pc:sldMkLst>
          <pc:docMk/>
          <pc:sldMk cId="0" sldId="256"/>
        </pc:sldMkLst>
        <pc:spChg chg="mod">
          <ac:chgData name="Dorota Sikora" userId="ed9e07b67b47f323" providerId="LiveId" clId="{0B81A0BD-C40F-4CD6-B83C-18104011852C}" dt="2024-04-11T12:48:35.879" v="2" actId="6549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A5359F-53E9-4154-A76E-F54B747CCCBC}" type="datetimeFigureOut">
              <a:rPr lang="pl-PL" smtClean="0"/>
              <a:pPr/>
              <a:t>29.04.2024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A54133-61D4-463E-82B1-1D84F2CCE4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7232848" cy="1584176"/>
          </a:xfrm>
        </p:spPr>
        <p:txBody>
          <a:bodyPr>
            <a:normAutofit fontScale="92500" lnSpcReduction="20000"/>
          </a:bodyPr>
          <a:lstStyle/>
          <a:p>
            <a:pPr lvl="0" algn="l">
              <a:lnSpc>
                <a:spcPct val="100000"/>
              </a:lnSpc>
            </a:pP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Dorota</a:t>
            </a:r>
            <a:r>
              <a:rPr lang="en-US" sz="3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3">
                    <a:lumMod val="75000"/>
                  </a:schemeClr>
                </a:solidFill>
              </a:rPr>
              <a:t>Sikora</a:t>
            </a:r>
            <a:endParaRPr lang="pl-PL" sz="3600" dirty="0">
              <a:solidFill>
                <a:schemeClr val="accent3">
                  <a:lumMod val="75000"/>
                </a:schemeClr>
              </a:solidFill>
            </a:endParaRPr>
          </a:p>
          <a:p>
            <a:pPr lvl="0" algn="l">
              <a:lnSpc>
                <a:spcPct val="100000"/>
              </a:lnSpc>
            </a:pPr>
            <a:r>
              <a:rPr lang="pl-PL" dirty="0">
                <a:solidFill>
                  <a:schemeClr val="accent3">
                    <a:lumMod val="75000"/>
                  </a:schemeClr>
                </a:solidFill>
              </a:rPr>
              <a:t>dr nauk humanistycznych w zakresie pedagogiki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lvl="0" algn="l">
              <a:lnSpc>
                <a:spcPct val="100000"/>
              </a:lnSpc>
            </a:pP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sycholog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pPr lvl="0" algn="l">
              <a:lnSpc>
                <a:spcPct val="100000"/>
              </a:lnSpc>
            </a:pP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Szko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Ł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Podstawowa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im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Bolesława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Chrobrego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w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Lublinie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pl-PL" dirty="0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lvl="0" indent="0"/>
            <a:r>
              <a:rPr lang="pl-PL" sz="4400" b="1" dirty="0" smtClean="0"/>
              <a:t>JAK UWOLNIĆ DZIECKO OD GRANIA RÓL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4441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1520" y="990600"/>
            <a:ext cx="2664296" cy="5257800"/>
          </a:xfrm>
        </p:spPr>
        <p:txBody>
          <a:bodyPr/>
          <a:lstStyle/>
          <a:p>
            <a:r>
              <a:rPr lang="pl-PL" sz="2400" dirty="0" smtClean="0"/>
              <a:t>Nawet stwierdzenie zaczynające </a:t>
            </a:r>
            <a:r>
              <a:rPr lang="pl-PL" sz="2400" dirty="0"/>
              <a:t>się od „jesteś” działa zarówno na poziomie świadomości, jak i podświadomości.</a:t>
            </a:r>
          </a:p>
          <a:p>
            <a:endParaRPr lang="pl-PL" dirty="0"/>
          </a:p>
        </p:txBody>
      </p:sp>
      <p:pic>
        <p:nvPicPr>
          <p:cNvPr id="5122" name="Picture 2" descr="C:\Users\ROBERT\Desktop\indeks8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437" b="14437"/>
          <a:stretch>
            <a:fillRect/>
          </a:stretch>
        </p:blipFill>
        <p:spPr bwMode="auto">
          <a:xfrm>
            <a:off x="3000375" y="908720"/>
            <a:ext cx="58674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1520" y="990600"/>
            <a:ext cx="2664296" cy="5257800"/>
          </a:xfrm>
        </p:spPr>
        <p:txBody>
          <a:bodyPr/>
          <a:lstStyle/>
          <a:p>
            <a:r>
              <a:rPr lang="pl-PL" sz="2400" dirty="0"/>
              <a:t>Dzieci uczą się kierować sobą i organizować swoje zachowanie poprzez to, w jaki sposób my, </a:t>
            </a:r>
            <a:r>
              <a:rPr lang="pl-PL" sz="2400" dirty="0" smtClean="0"/>
              <a:t>dorośli, kierujemy </a:t>
            </a:r>
            <a:r>
              <a:rPr lang="pl-PL" sz="2400" dirty="0"/>
              <a:t>nimi i organizujemy je za pomocą słów.</a:t>
            </a:r>
          </a:p>
          <a:p>
            <a:endParaRPr lang="pl-PL" dirty="0"/>
          </a:p>
        </p:txBody>
      </p:sp>
      <p:pic>
        <p:nvPicPr>
          <p:cNvPr id="6146" name="Picture 2" descr="C:\Users\ROBERT\Desktop\indeks 1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7897" b="17897"/>
          <a:stretch>
            <a:fillRect/>
          </a:stretch>
        </p:blipFill>
        <p:spPr bwMode="auto">
          <a:xfrm>
            <a:off x="2987675" y="692150"/>
            <a:ext cx="58674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11931" y="980728"/>
            <a:ext cx="2619375" cy="5257800"/>
          </a:xfrm>
        </p:spPr>
        <p:txBody>
          <a:bodyPr>
            <a:normAutofit/>
          </a:bodyPr>
          <a:lstStyle/>
          <a:p>
            <a:r>
              <a:rPr lang="pl-PL" sz="2400" dirty="0"/>
              <a:t>Wszystko wiąże się z </a:t>
            </a:r>
            <a:r>
              <a:rPr lang="pl-PL" sz="2400" dirty="0" err="1" smtClean="0"/>
              <a:t>funkcjono-waniem</a:t>
            </a:r>
            <a:r>
              <a:rPr lang="pl-PL" sz="2400" dirty="0" smtClean="0"/>
              <a:t> </a:t>
            </a:r>
            <a:r>
              <a:rPr lang="pl-PL" sz="2400" dirty="0"/>
              <a:t>ludzkiego </a:t>
            </a:r>
            <a:r>
              <a:rPr lang="pl-PL" sz="2400" dirty="0" smtClean="0"/>
              <a:t>umysłu.</a:t>
            </a:r>
            <a:endParaRPr lang="pl-PL" sz="2400" dirty="0"/>
          </a:p>
        </p:txBody>
      </p:sp>
      <p:pic>
        <p:nvPicPr>
          <p:cNvPr id="7170" name="Picture 2" descr="C:\Users\ROBERT\Desktop\umys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8513" y="570366"/>
            <a:ext cx="5409951" cy="40107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Jeśli ktoś obiecałby Ci milion złotych za to, abyś przez dwie minuty nie myślał o zielonej małpie?.... </a:t>
            </a:r>
          </a:p>
          <a:p>
            <a:endParaRPr lang="pl-PL" sz="2000" dirty="0"/>
          </a:p>
          <a:p>
            <a:r>
              <a:rPr lang="pl-PL" sz="2000" dirty="0"/>
              <a:t>Paradoks polega na tym, że nie będziesz w stanie nie myśleć o niej </a:t>
            </a:r>
            <a:r>
              <a:rPr lang="pl-PL" sz="2000" dirty="0">
                <a:sym typeface="Wingdings" pitchFamily="2" charset="2"/>
              </a:rPr>
              <a:t></a:t>
            </a:r>
            <a:endParaRPr lang="pl-PL" sz="2000" dirty="0"/>
          </a:p>
        </p:txBody>
      </p:sp>
      <p:pic>
        <p:nvPicPr>
          <p:cNvPr id="8194" name="Picture 2" descr="C:\Users\ROBERT\Desktop\małp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412776"/>
            <a:ext cx="5288608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dirty="0"/>
              <a:t>Jeśli </a:t>
            </a:r>
            <a:r>
              <a:rPr lang="pl-PL"/>
              <a:t>np. </a:t>
            </a:r>
            <a:r>
              <a:rPr lang="pl-PL" dirty="0"/>
              <a:t>powiemy dziecku: „Nie spadnij z drzewa” – wówczas na pewno pomyśli ono o dwóch sprawach: „nie” i „spadnij z drzewa”. Słowa te automatycznie kreują obraz. Dziecko, które wyobraża sobie upadek z drzewa z dużym prawdopodobieństwem do niego doprowadzi.</a:t>
            </a:r>
          </a:p>
        </p:txBody>
      </p:sp>
      <p:pic>
        <p:nvPicPr>
          <p:cNvPr id="9218" name="Picture 2" descr="C:\Users\ROBERT\Desktop\imadrzew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3" y="507133"/>
            <a:ext cx="5184576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1800" dirty="0"/>
              <a:t>Lepiej dobrać inne, pozytywne słowa: „</a:t>
            </a:r>
            <a:r>
              <a:rPr lang="pl-PL" sz="1800" b="1" dirty="0"/>
              <a:t>Mocno trzymaj się drzewa” </a:t>
            </a:r>
            <a:r>
              <a:rPr lang="pl-PL" sz="1800" dirty="0"/>
              <a:t>– dziecko wtedy kreuje w wyobraźni obraz tego, co ma robić, a nie tego, czego ma nie robić.</a:t>
            </a:r>
          </a:p>
        </p:txBody>
      </p:sp>
      <p:pic>
        <p:nvPicPr>
          <p:cNvPr id="10242" name="Picture 2" descr="C:\Users\ROBERT\Desktop\indeks5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9876" y="1340769"/>
            <a:ext cx="4846833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Można więc zaryzykować definicję, że wychowanie to odkrywanie w dziecku, tego co dobre, aby to dobro mogło się </a:t>
            </a:r>
            <a:r>
              <a:rPr lang="pl-PL" sz="2000" dirty="0" smtClean="0"/>
              <a:t>rozwijać.</a:t>
            </a:r>
            <a:endParaRPr lang="pl-PL" sz="2000" dirty="0"/>
          </a:p>
        </p:txBody>
      </p:sp>
      <p:pic>
        <p:nvPicPr>
          <p:cNvPr id="11266" name="Picture 2" descr="C:\Users\ROBERT\Desktop\images10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5" y="1155205"/>
            <a:ext cx="4104456" cy="41044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Jak uwolnić dziecko od grania określonych </a:t>
            </a:r>
            <a:r>
              <a:rPr lang="pl-PL" sz="2800" dirty="0" err="1"/>
              <a:t>RÓl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/>
              <a:t>Wykorzystaj okazję, aby pokazać dziecku, że nie jest tym, za kogo się </a:t>
            </a:r>
            <a:r>
              <a:rPr lang="pl-PL" dirty="0" smtClean="0"/>
              <a:t>uważa.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„tchórza” i „mazgaja”: Poszedłeś do sklepu, chociaż była awaria oświetlenia i było zupełnie ciemno. To nie lada </a:t>
            </a:r>
            <a:r>
              <a:rPr lang="pl-PL" dirty="0" smtClean="0"/>
              <a:t>wyczyn. </a:t>
            </a:r>
            <a:endParaRPr lang="pl-PL" dirty="0"/>
          </a:p>
        </p:txBody>
      </p:sp>
      <p:sp>
        <p:nvSpPr>
          <p:cNvPr id="7" name="Strzałka w prawo 6"/>
          <p:cNvSpPr/>
          <p:nvPr/>
        </p:nvSpPr>
        <p:spPr>
          <a:xfrm>
            <a:off x="2483768" y="414908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/>
              <a:t>Stwórz okazję, w której dziecko spojrzy na siebie </a:t>
            </a:r>
            <a:r>
              <a:rPr lang="pl-PL" dirty="0" smtClean="0"/>
              <a:t>inaczej.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Do „leniwego” i „niechętnego do pomocy”: Potrzebuję twoich silnych rąk, nikt tak jak ty nie potrafi dokładnie wyrobić drożdżowego </a:t>
            </a:r>
            <a:r>
              <a:rPr lang="pl-PL" dirty="0" smtClean="0"/>
              <a:t>ciasta.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trzałka w prawo 6"/>
          <p:cNvSpPr/>
          <p:nvPr/>
        </p:nvSpPr>
        <p:spPr>
          <a:xfrm>
            <a:off x="3491880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980728"/>
            <a:ext cx="2362200" cy="5145435"/>
          </a:xfrm>
        </p:spPr>
        <p:txBody>
          <a:bodyPr>
            <a:normAutofit/>
          </a:bodyPr>
          <a:lstStyle/>
          <a:p>
            <a:r>
              <a:rPr lang="pl-PL" sz="2400" i="1" dirty="0"/>
              <a:t>By wierzyć w siebie, muszę mieć kogoś, kto we mnie uwierzy.</a:t>
            </a:r>
          </a:p>
          <a:p>
            <a:r>
              <a:rPr lang="pl-PL" sz="2400" i="1" dirty="0"/>
              <a:t>S. Garczyński</a:t>
            </a:r>
            <a:endParaRPr lang="pl-PL" sz="2400" dirty="0"/>
          </a:p>
        </p:txBody>
      </p:sp>
      <p:pic>
        <p:nvPicPr>
          <p:cNvPr id="1026" name="Picture 2" descr="C:\Users\ROBERT\Desktop\images 13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7" y="1083197"/>
            <a:ext cx="4464496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/>
              <a:t>Pozwól podsłuchiwać dziecku, gdy mówisz o nim </a:t>
            </a:r>
            <a:r>
              <a:rPr lang="pl-PL" dirty="0" smtClean="0"/>
              <a:t>pozytywnie.</a:t>
            </a:r>
            <a:endParaRPr lang="pl-PL" dirty="0"/>
          </a:p>
          <a:p>
            <a:pPr>
              <a:buNone/>
            </a:pPr>
            <a:r>
              <a:rPr lang="pl-PL" dirty="0"/>
              <a:t>				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„Trzymał rękę spokojnie, chociaż zastrzyk był bolesny</a:t>
            </a:r>
            <a:r>
              <a:rPr lang="pl-PL" dirty="0" smtClean="0"/>
              <a:t>”.</a:t>
            </a:r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3203848" y="37170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/>
              <a:t>Zademonstruj zachowanie godne naśladowania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Do „pyskatego” i „wulgarnego”: „Najchętniej zaczęłabym krzyczeć na ciebie, tak bardzo mnie zdenerwowałeś. Źle by to jednak o mnie świadczyło. Idę więc na chwilę do swojego pokoju, żeby ochłonąć</a:t>
            </a:r>
            <a:r>
              <a:rPr lang="pl-PL" sz="2400" dirty="0" smtClean="0"/>
              <a:t>”. </a:t>
            </a:r>
            <a:endParaRPr lang="pl-PL" sz="24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7" name="Strzałka w prawo 6"/>
          <p:cNvSpPr/>
          <p:nvPr/>
        </p:nvSpPr>
        <p:spPr>
          <a:xfrm>
            <a:off x="2987824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/>
              <a:t>W szczególnych momentach bądź dla dziecka skarbnicą wiedzy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Do „egoisty”: Pamiętam, jak dwa lata temu, gdy tak bardzo chorował Jasiek, siedziałaś przy nim całe wieczory, żeby mu czytać bajki. A przecież był karnawał i wszystkie twoje koleżanki szalały na </a:t>
            </a:r>
            <a:r>
              <a:rPr lang="pl-PL" sz="2400" dirty="0" smtClean="0"/>
              <a:t>imprezach.</a:t>
            </a:r>
            <a:endParaRPr lang="pl-PL" sz="24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2843808" y="40050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pl-PL" dirty="0"/>
              <a:t>Kiedy dziecko postępuje wg starych nawyków, wyraź swoje uczucia lub oczekiwania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Do „nieobowiązkowego”: Widzę, że pokój nadal nie jest sprzątnięty, choć umawialiśmy się, że zrobisz to wczoraj. Jestem bardzo niezadowolona. Oczekuję, że zrobisz to </a:t>
            </a:r>
            <a:r>
              <a:rPr lang="pl-PL" sz="2400" dirty="0" smtClean="0"/>
              <a:t>teraz zamiast </a:t>
            </a:r>
            <a:r>
              <a:rPr lang="pl-PL" sz="2400" dirty="0"/>
              <a:t>grać w </a:t>
            </a:r>
            <a:r>
              <a:rPr lang="pl-PL" sz="2400" dirty="0" smtClean="0"/>
              <a:t>piłkę.</a:t>
            </a:r>
            <a:endParaRPr lang="pl-PL" sz="2400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2699792" y="44371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1412776"/>
            <a:ext cx="63367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Prezentacja została przygotowana na podstawie materiałów: Joanna Sakowska: „Szkoła dla rodziców</a:t>
            </a:r>
            <a:br>
              <a:rPr lang="pl-PL" dirty="0"/>
            </a:br>
            <a:r>
              <a:rPr lang="pl-PL" dirty="0"/>
              <a:t> i wychowawców”. Ośrodek Rozwoju Edukacji”.</a:t>
            </a:r>
          </a:p>
          <a:p>
            <a:endParaRPr lang="pl-PL" dirty="0"/>
          </a:p>
          <a:p>
            <a:r>
              <a:rPr lang="pl-PL" dirty="0"/>
              <a:t>Wykorzystano zdjęcia i obrazy ogólnodostępne</a:t>
            </a:r>
            <a:br>
              <a:rPr lang="pl-PL" dirty="0"/>
            </a:br>
            <a:r>
              <a:rPr lang="pl-PL" dirty="0"/>
              <a:t> w Internecie.  </a:t>
            </a:r>
          </a:p>
        </p:txBody>
      </p:sp>
    </p:spTree>
    <p:extLst>
      <p:ext uri="{BB962C8B-B14F-4D97-AF65-F5344CB8AC3E}">
        <p14:creationId xmlns:p14="http://schemas.microsoft.com/office/powerpoint/2010/main" val="276670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U rodziców często działa wybiórczość spostrzegania. Zwracają uwagę na złe zachowanie dziecka,</a:t>
            </a:r>
          </a:p>
          <a:p>
            <a:pPr>
              <a:buNone/>
            </a:pPr>
            <a:r>
              <a:rPr lang="pl-PL" dirty="0"/>
              <a:t>		bo to ich boli, ale wtedy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			</a:t>
            </a:r>
          </a:p>
          <a:p>
            <a:pPr>
              <a:buNone/>
            </a:pPr>
            <a:r>
              <a:rPr lang="pl-PL" sz="3200" dirty="0">
                <a:solidFill>
                  <a:srgbClr val="FF0000"/>
                </a:solidFill>
              </a:rPr>
              <a:t>			</a:t>
            </a:r>
            <a:r>
              <a:rPr lang="pl-PL" sz="3200" dirty="0" smtClean="0">
                <a:solidFill>
                  <a:srgbClr val="FF0000"/>
                </a:solidFill>
              </a:rPr>
              <a:t>złe </a:t>
            </a:r>
            <a:r>
              <a:rPr lang="pl-PL" sz="3200" dirty="0">
                <a:solidFill>
                  <a:srgbClr val="FF0000"/>
                </a:solidFill>
              </a:rPr>
              <a:t>zachowanie potęguje się!</a:t>
            </a:r>
          </a:p>
          <a:p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5292080" y="263691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4000" dirty="0"/>
              <a:t>W nadziei na zmianę wielokrotnie powtarzają dziecku: „znów nie odrobiłeś lekcji”, jesteś egoistą”, „nic nie potrafisz”, „jak zwykle jesteś niegrzeczny</a:t>
            </a:r>
            <a:r>
              <a:rPr lang="pl-PL" sz="4000" dirty="0" smtClean="0"/>
              <a:t>”.</a:t>
            </a:r>
            <a:endParaRPr lang="pl-PL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„Co zasiejesz, to zbierzesz”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51520" y="990600"/>
            <a:ext cx="2619375" cy="5257800"/>
          </a:xfrm>
        </p:spPr>
        <p:txBody>
          <a:bodyPr/>
          <a:lstStyle/>
          <a:p>
            <a:r>
              <a:rPr lang="pl-PL" sz="2000" dirty="0"/>
              <a:t>A słowa działają nieświadomie jak nasiona zasiane w umyśle: nasiona, które </a:t>
            </a:r>
            <a:r>
              <a:rPr lang="pl-PL" sz="2000" dirty="0" smtClean="0"/>
              <a:t>wykiełkują i </a:t>
            </a:r>
            <a:r>
              <a:rPr lang="pl-PL" sz="2000" dirty="0"/>
              <a:t>ukształtują w dziecku obraz samego siebie, obraz, który uzna ono za swój i będzie go realizowało.</a:t>
            </a:r>
          </a:p>
          <a:p>
            <a:endParaRPr lang="pl-PL" dirty="0"/>
          </a:p>
        </p:txBody>
      </p:sp>
      <p:pic>
        <p:nvPicPr>
          <p:cNvPr id="2050" name="Picture 2" descr="C:\Users\ROBERT\Desktop\imag.jpe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6752" b="6752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251520" y="1981200"/>
            <a:ext cx="2736304" cy="4144963"/>
          </a:xfrm>
        </p:spPr>
        <p:txBody>
          <a:bodyPr/>
          <a:lstStyle/>
          <a:p>
            <a:r>
              <a:rPr lang="pl-PL" sz="2400" dirty="0"/>
              <a:t>Jeśli dziecko słyszy: </a:t>
            </a:r>
            <a:r>
              <a:rPr lang="pl-PL" sz="2400" dirty="0" smtClean="0"/>
              <a:t>„Jesteś niezdarą”, </a:t>
            </a:r>
            <a:r>
              <a:rPr lang="pl-PL" sz="2400" dirty="0"/>
              <a:t>zaczyna się denerwować i staje się niezdarą.</a:t>
            </a:r>
          </a:p>
          <a:p>
            <a:endParaRPr lang="pl-PL" dirty="0"/>
          </a:p>
        </p:txBody>
      </p:sp>
      <p:pic>
        <p:nvPicPr>
          <p:cNvPr id="12290" name="Picture 2" descr="C:\Users\ROBERT\Desktop\indeks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2710" y="1484784"/>
            <a:ext cx="4246443" cy="3816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pl-PL" sz="2000" dirty="0"/>
              <a:t>Dziecko wyzywane od „idioty”, może na zewnątrz gwałtownie się oburzać, ale w głębi serca zgadza się z tym, ponieważ ten, kto to </a:t>
            </a:r>
            <a:r>
              <a:rPr lang="pl-PL" sz="2000" dirty="0" smtClean="0"/>
              <a:t>mówi, </a:t>
            </a:r>
            <a:r>
              <a:rPr lang="pl-PL" sz="2000" dirty="0"/>
              <a:t>jest dorosły (więc wie najlepiej i zawsze ma rację</a:t>
            </a:r>
            <a:r>
              <a:rPr lang="pl-PL" sz="2000" dirty="0" smtClean="0"/>
              <a:t>).</a:t>
            </a:r>
            <a:endParaRPr lang="pl-PL" sz="2000" dirty="0"/>
          </a:p>
          <a:p>
            <a:endParaRPr lang="pl-PL" dirty="0"/>
          </a:p>
        </p:txBody>
      </p:sp>
      <p:pic>
        <p:nvPicPr>
          <p:cNvPr id="13314" name="Picture 2" descr="C:\Users\ROBERT\Desktop\images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34320" y="1700808"/>
            <a:ext cx="4927186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2800" dirty="0"/>
              <a:t>Dobre nasiona dają dobre owoce. To, co mówicie do dziecka, też wyda owoc. Będzie nim to, co dziecko o sobie myśli.</a:t>
            </a:r>
          </a:p>
          <a:p>
            <a:endParaRPr lang="pl-PL" dirty="0"/>
          </a:p>
        </p:txBody>
      </p:sp>
      <p:pic>
        <p:nvPicPr>
          <p:cNvPr id="3074" name="Picture 2" descr="C:\Users\ROBERT\Desktop\owo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052736"/>
            <a:ext cx="5764572" cy="3836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907632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512" y="990600"/>
            <a:ext cx="2639888" cy="5257800"/>
          </a:xfrm>
        </p:spPr>
        <p:txBody>
          <a:bodyPr>
            <a:normAutofit/>
          </a:bodyPr>
          <a:lstStyle/>
          <a:p>
            <a:r>
              <a:rPr lang="pl-PL" sz="2400" dirty="0"/>
              <a:t>Za każdym razem, gdy powtarzamy pewne zwroty i wyrażenia, docieramy do </a:t>
            </a:r>
            <a:r>
              <a:rPr lang="pl-PL" sz="2400" dirty="0" smtClean="0"/>
              <a:t>podświadomości naszych dzieci i </a:t>
            </a:r>
            <a:r>
              <a:rPr lang="pl-PL" sz="2000" b="1" dirty="0"/>
              <a:t>programujemy</a:t>
            </a:r>
            <a:r>
              <a:rPr lang="pl-PL" sz="2400" b="1" dirty="0"/>
              <a:t> </a:t>
            </a:r>
            <a:r>
              <a:rPr lang="pl-PL" sz="2400" dirty="0" smtClean="0"/>
              <a:t>je, chociaż </a:t>
            </a:r>
            <a:r>
              <a:rPr lang="pl-PL" sz="2400" dirty="0"/>
              <a:t>nie mamy takiego zamiaru. </a:t>
            </a:r>
          </a:p>
        </p:txBody>
      </p:sp>
      <p:pic>
        <p:nvPicPr>
          <p:cNvPr id="4098" name="Picture 2" descr="C:\Users\ROBERT\Desktop\images 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836712"/>
            <a:ext cx="573075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142</TotalTime>
  <Words>694</Words>
  <Application>Microsoft Office PowerPoint</Application>
  <PresentationFormat>Pokaz na ekranie (4:3)</PresentationFormat>
  <Paragraphs>45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Miejski</vt:lpstr>
      <vt:lpstr>JAK UWOLNIĆ DZIECKO OD GRANIA RÓL</vt:lpstr>
      <vt:lpstr>Prezentacja programu PowerPoint</vt:lpstr>
      <vt:lpstr>Prezentacja programu PowerPoint</vt:lpstr>
      <vt:lpstr>Prezentacja programu PowerPoint</vt:lpstr>
      <vt:lpstr>„Co zasiejesz, to zbierzesz”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uwolnić dziecko od narzuconych mu rół</dc:title>
  <dc:creator>ROBERT sikora</dc:creator>
  <cp:lastModifiedBy>Admin</cp:lastModifiedBy>
  <cp:revision>35</cp:revision>
  <dcterms:created xsi:type="dcterms:W3CDTF">2012-11-08T22:05:32Z</dcterms:created>
  <dcterms:modified xsi:type="dcterms:W3CDTF">2024-04-29T11:35:00Z</dcterms:modified>
</cp:coreProperties>
</file>